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98" r:id="rId5"/>
    <p:sldId id="259" r:id="rId6"/>
    <p:sldId id="260" r:id="rId7"/>
    <p:sldId id="261" r:id="rId8"/>
    <p:sldId id="262" r:id="rId9"/>
    <p:sldId id="263" r:id="rId10"/>
    <p:sldId id="294" r:id="rId11"/>
    <p:sldId id="268" r:id="rId12"/>
    <p:sldId id="264" r:id="rId13"/>
    <p:sldId id="265" r:id="rId14"/>
    <p:sldId id="266" r:id="rId15"/>
    <p:sldId id="269" r:id="rId16"/>
    <p:sldId id="267" r:id="rId17"/>
    <p:sldId id="270" r:id="rId18"/>
    <p:sldId id="271" r:id="rId19"/>
    <p:sldId id="273" r:id="rId20"/>
    <p:sldId id="272" r:id="rId21"/>
    <p:sldId id="274" r:id="rId22"/>
    <p:sldId id="284" r:id="rId23"/>
    <p:sldId id="281" r:id="rId24"/>
    <p:sldId id="282" r:id="rId25"/>
    <p:sldId id="283" r:id="rId26"/>
    <p:sldId id="291" r:id="rId27"/>
    <p:sldId id="275" r:id="rId28"/>
    <p:sldId id="299" r:id="rId29"/>
    <p:sldId id="277" r:id="rId30"/>
    <p:sldId id="293" r:id="rId31"/>
    <p:sldId id="286" r:id="rId32"/>
    <p:sldId id="285" r:id="rId33"/>
    <p:sldId id="292" r:id="rId34"/>
    <p:sldId id="288" r:id="rId35"/>
    <p:sldId id="296" r:id="rId36"/>
    <p:sldId id="297" r:id="rId37"/>
    <p:sldId id="276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03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0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2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65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8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8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1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7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3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553F0-7E3E-400C-9E12-E5C3406C0CFC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18DB3-42D3-4031-92E4-4F075C34C1D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36982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ioi2016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stats.ioinformatics.org/countries/KOR" TargetMode="External"/><Relationship Id="rId3" Type="http://schemas.openxmlformats.org/officeDocument/2006/relationships/hyperlink" Target="http://stats.ioinformatics.org/countries/USA" TargetMode="External"/><Relationship Id="rId7" Type="http://schemas.openxmlformats.org/officeDocument/2006/relationships/hyperlink" Target="http://stats.ioinformatics.org/countries/ROU" TargetMode="External"/><Relationship Id="rId12" Type="http://schemas.openxmlformats.org/officeDocument/2006/relationships/hyperlink" Target="http://stats.ioinformatics.org/countries/CHN" TargetMode="External"/><Relationship Id="rId2" Type="http://schemas.openxmlformats.org/officeDocument/2006/relationships/hyperlink" Target="http://stats.ioinformatics.org/countries/VN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ats.ioinformatics.org/countries/SUN" TargetMode="External"/><Relationship Id="rId11" Type="http://schemas.openxmlformats.org/officeDocument/2006/relationships/hyperlink" Target="http://stats.ioinformatics.org/countries/BGR" TargetMode="External"/><Relationship Id="rId5" Type="http://schemas.openxmlformats.org/officeDocument/2006/relationships/hyperlink" Target="http://stats.ioinformatics.org/countries/RUS" TargetMode="External"/><Relationship Id="rId10" Type="http://schemas.openxmlformats.org/officeDocument/2006/relationships/hyperlink" Target="http://stats.ioinformatics.org/countries/IRN" TargetMode="External"/><Relationship Id="rId4" Type="http://schemas.openxmlformats.org/officeDocument/2006/relationships/hyperlink" Target="http://stats.ioinformatics.org/countries/THA" TargetMode="External"/><Relationship Id="rId9" Type="http://schemas.openxmlformats.org/officeDocument/2006/relationships/hyperlink" Target="http://stats.ioinformatics.org/countries/POL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65614" y="50368"/>
            <a:ext cx="5926386" cy="23876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WWW.ioi2016.ru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2656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49884" cy="66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35527"/>
            <a:ext cx="12149006" cy="62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96" y="56638"/>
            <a:ext cx="11846504" cy="68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27" y="0"/>
            <a:ext cx="9268691" cy="70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731" y="96982"/>
            <a:ext cx="9098973" cy="68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7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765" y="0"/>
            <a:ext cx="8276359" cy="678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83" y="-220954"/>
            <a:ext cx="8344332" cy="707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0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8" y="132161"/>
            <a:ext cx="10432473" cy="670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44549"/>
            <a:ext cx="11665527" cy="67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924" y="60576"/>
            <a:ext cx="8147267" cy="6797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665" y="0"/>
            <a:ext cx="3229335" cy="41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965" y="223593"/>
            <a:ext cx="10628600" cy="618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855" y="1"/>
            <a:ext cx="10098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6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273" y="134216"/>
            <a:ext cx="8422805" cy="672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379" y="235527"/>
            <a:ext cx="9767010" cy="62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93268"/>
            <a:ext cx="10067492" cy="595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1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509" y="365125"/>
            <a:ext cx="9721561" cy="62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6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38" y="138119"/>
            <a:ext cx="5884437" cy="67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8098" y="274638"/>
            <a:ext cx="6438900" cy="6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3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546" y="657907"/>
            <a:ext cx="10721254" cy="549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48660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IOI</a:t>
            </a:r>
            <a:r>
              <a:rPr lang="ru-RU" dirty="0" smtClean="0"/>
              <a:t> конференция</a:t>
            </a:r>
            <a:br>
              <a:rPr lang="ru-RU" dirty="0" smtClean="0"/>
            </a:br>
            <a:r>
              <a:rPr lang="en-US" dirty="0"/>
              <a:t>http://ioinformatics.org/oi_content_v10si.shtml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7813"/>
            <a:ext cx="4167051" cy="5765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051" y="1155593"/>
            <a:ext cx="623454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2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07" y="263236"/>
            <a:ext cx="10192675" cy="637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36" y="166254"/>
            <a:ext cx="8126461" cy="6492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833" y="1149926"/>
            <a:ext cx="4277167" cy="42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1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71" y="234092"/>
            <a:ext cx="9935862" cy="66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664" y="365125"/>
            <a:ext cx="9842672" cy="630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418" y="225357"/>
            <a:ext cx="7689261" cy="64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2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66" y="161942"/>
            <a:ext cx="9719609" cy="66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0"/>
            <a:ext cx="5797046" cy="4917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833" y="1692276"/>
            <a:ext cx="4864331" cy="51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5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33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 28 олимпиад (1989-2016) всего на страну 111 медалей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 smtClean="0"/>
          </a:p>
          <a:p>
            <a:endParaRPr lang="en-US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00181"/>
              </p:ext>
            </p:extLst>
          </p:nvPr>
        </p:nvGraphicFramePr>
        <p:xfrm>
          <a:off x="609600" y="6408576"/>
          <a:ext cx="10972800" cy="36576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212142596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93602569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48363147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13546837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93652027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7981493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0F3678"/>
                          </a:solidFill>
                          <a:effectLst/>
                          <a:hlinkClick r:id="rId2"/>
                        </a:rPr>
                        <a:t>Vietnam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/>
                        </a:rPr>
                        <a:t>-</a:t>
                      </a:r>
                      <a:endParaRPr lang="ru-RU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12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37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46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7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95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1598672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50237"/>
              </p:ext>
            </p:extLst>
          </p:nvPr>
        </p:nvGraphicFramePr>
        <p:xfrm>
          <a:off x="609600" y="3068508"/>
          <a:ext cx="10972800" cy="64008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921116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15936532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96039366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64286397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21616012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290853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0F3678"/>
                          </a:solidFill>
                          <a:effectLst/>
                          <a:hlinkClick r:id="rId3"/>
                        </a:rPr>
                        <a:t>United States of America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2003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0000"/>
                          </a:solidFill>
                          <a:effectLst/>
                        </a:rPr>
                        <a:t>45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34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15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7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94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9511769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162567"/>
              </p:ext>
            </p:extLst>
          </p:nvPr>
        </p:nvGraphicFramePr>
        <p:xfrm>
          <a:off x="609600" y="5983950"/>
          <a:ext cx="10972800" cy="36576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349802746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85643741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8610222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95108175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589491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1304401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0F3678"/>
                          </a:solidFill>
                          <a:effectLst/>
                          <a:hlinkClick r:id="rId4"/>
                        </a:rPr>
                        <a:t>Thailand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2011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15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33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44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7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92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3034475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528138"/>
              </p:ext>
            </p:extLst>
          </p:nvPr>
        </p:nvGraphicFramePr>
        <p:xfrm>
          <a:off x="609600" y="1763008"/>
          <a:ext cx="10972800" cy="118872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358205763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39524284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108032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45773779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7140209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550305708"/>
                    </a:ext>
                  </a:extLst>
                </a:gridCol>
              </a:tblGrid>
              <a:tr h="813051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 smtClean="0">
                          <a:solidFill>
                            <a:srgbClr val="0F3678"/>
                          </a:solidFill>
                          <a:effectLst/>
                          <a:hlinkClick r:id="rId5"/>
                        </a:rPr>
                        <a:t>Russia</a:t>
                      </a:r>
                      <a:r>
                        <a:rPr lang="ru-RU" u="none" strike="noStrike" dirty="0" smtClean="0">
                          <a:solidFill>
                            <a:srgbClr val="0F3678"/>
                          </a:solidFill>
                          <a:effectLst/>
                        </a:rPr>
                        <a:t>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strike="noStrike" dirty="0" smtClean="0">
                          <a:solidFill>
                            <a:srgbClr val="0F3678"/>
                          </a:solidFill>
                          <a:effectLst/>
                          <a:hlinkClick r:id="rId6"/>
                        </a:rPr>
                        <a:t>Soviet Union</a:t>
                      </a:r>
                      <a:endParaRPr lang="en-US" dirty="0" smtClean="0">
                        <a:effectLst/>
                      </a:endParaRPr>
                    </a:p>
                    <a:p>
                      <a:pPr algn="ctr"/>
                      <a:endParaRPr lang="ru-RU" u="none" strike="noStrike" dirty="0" smtClean="0">
                        <a:solidFill>
                          <a:srgbClr val="0F3678"/>
                        </a:solidFill>
                        <a:effectLst/>
                      </a:endParaRPr>
                    </a:p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/>
                        </a:rPr>
                        <a:t>2016</a:t>
                      </a:r>
                    </a:p>
                    <a:p>
                      <a:pPr algn="ctr"/>
                      <a:r>
                        <a:rPr lang="ru-RU" dirty="0" smtClean="0">
                          <a:effectLst/>
                        </a:rPr>
                        <a:t>1990</a:t>
                      </a:r>
                      <a:endParaRPr lang="ru-RU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effectLst/>
                        </a:rPr>
                        <a:t>58</a:t>
                      </a:r>
                      <a:endParaRPr lang="ru-RU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/>
                        </a:rPr>
                        <a:t>37</a:t>
                      </a:r>
                      <a:endParaRPr lang="ru-RU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/>
                        </a:rPr>
                        <a:t>13</a:t>
                      </a:r>
                      <a:endParaRPr lang="ru-RU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7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/>
                        </a:rPr>
                        <a:t>108</a:t>
                      </a:r>
                      <a:endParaRPr lang="ru-RU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6762693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696941"/>
              </p:ext>
            </p:extLst>
          </p:nvPr>
        </p:nvGraphicFramePr>
        <p:xfrm>
          <a:off x="609600" y="4677657"/>
          <a:ext cx="10972800" cy="36576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82752708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90907237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92412799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45517932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67908106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6221116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0F3678"/>
                          </a:solidFill>
                          <a:effectLst/>
                          <a:hlinkClick r:id="rId7"/>
                        </a:rPr>
                        <a:t>Romania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/>
                        </a:rPr>
                        <a:t>-</a:t>
                      </a:r>
                      <a:endParaRPr lang="ru-RU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28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45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26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7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99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502851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13406"/>
              </p:ext>
            </p:extLst>
          </p:nvPr>
        </p:nvGraphicFramePr>
        <p:xfrm>
          <a:off x="609600" y="4253031"/>
          <a:ext cx="10972800" cy="36576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112729274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6227613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3775162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82347403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46041381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187691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0F3678"/>
                          </a:solidFill>
                          <a:effectLst/>
                          <a:hlinkClick r:id="rId8"/>
                        </a:rPr>
                        <a:t>Republic of Korea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2002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35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35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26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7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96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8800115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446418"/>
              </p:ext>
            </p:extLst>
          </p:nvPr>
        </p:nvGraphicFramePr>
        <p:xfrm>
          <a:off x="609600" y="3799869"/>
          <a:ext cx="10972800" cy="36576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197900590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76568927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65500043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36827263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412534775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4005973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0F3678"/>
                          </a:solidFill>
                          <a:effectLst/>
                          <a:hlinkClick r:id="rId9"/>
                        </a:rPr>
                        <a:t>Poland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2005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36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37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28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7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101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7746608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516288"/>
              </p:ext>
            </p:extLst>
          </p:nvPr>
        </p:nvGraphicFramePr>
        <p:xfrm>
          <a:off x="609600" y="5559324"/>
          <a:ext cx="10972800" cy="36576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7410038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421180712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5893911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9021102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36739122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637160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0F3678"/>
                          </a:solidFill>
                          <a:effectLst/>
                          <a:hlinkClick r:id="rId10"/>
                        </a:rPr>
                        <a:t>Iran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/>
                        </a:rPr>
                        <a:t>2017</a:t>
                      </a:r>
                      <a:endParaRPr lang="ru-RU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21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49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22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7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92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2521719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18397"/>
              </p:ext>
            </p:extLst>
          </p:nvPr>
        </p:nvGraphicFramePr>
        <p:xfrm>
          <a:off x="609600" y="5102283"/>
          <a:ext cx="10972800" cy="36576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183669075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8347568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3416451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44705053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00147579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895189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0F3678"/>
                          </a:solidFill>
                          <a:effectLst/>
                          <a:hlinkClick r:id="rId11"/>
                        </a:rPr>
                        <a:t>Bulgaria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1989, 2009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24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41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31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7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96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0179648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455535"/>
              </p:ext>
            </p:extLst>
          </p:nvPr>
        </p:nvGraphicFramePr>
        <p:xfrm>
          <a:off x="609600" y="1317789"/>
          <a:ext cx="10972800" cy="36576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321017694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80694887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63894461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688807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6438809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8472480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>
                          <a:solidFill>
                            <a:srgbClr val="0F3678"/>
                          </a:solidFill>
                          <a:effectLst/>
                          <a:hlinkClick r:id="rId12"/>
                        </a:rPr>
                        <a:t>China</a:t>
                      </a:r>
                      <a:endParaRPr lang="en-US">
                        <a:effectLst/>
                      </a:endParaRP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2000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0000"/>
                          </a:solidFill>
                          <a:effectLst/>
                        </a:rPr>
                        <a:t>75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24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12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7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111</a:t>
                      </a:r>
                    </a:p>
                  </a:txBody>
                  <a:tcPr marL="28575" marR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7809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7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Рейтинг лучших российских участников </a:t>
            </a:r>
            <a:r>
              <a:rPr lang="ru-RU" dirty="0"/>
              <a:t>(</a:t>
            </a:r>
            <a:r>
              <a:rPr lang="ru-RU" dirty="0" smtClean="0"/>
              <a:t>золотых) медалистов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6970807"/>
              </p:ext>
            </p:extLst>
          </p:nvPr>
        </p:nvGraphicFramePr>
        <p:xfrm>
          <a:off x="0" y="723795"/>
          <a:ext cx="12192000" cy="6134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41795138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68787659"/>
                    </a:ext>
                  </a:extLst>
                </a:gridCol>
                <a:gridCol w="2023291">
                  <a:extLst>
                    <a:ext uri="{9D8B030D-6E8A-4147-A177-3AD203B41FA5}">
                      <a16:colId xmlns:a16="http://schemas.microsoft.com/office/drawing/2014/main" xmlns="" val="3410837036"/>
                    </a:ext>
                  </a:extLst>
                </a:gridCol>
                <a:gridCol w="2040709">
                  <a:extLst>
                    <a:ext uri="{9D8B030D-6E8A-4147-A177-3AD203B41FA5}">
                      <a16:colId xmlns:a16="http://schemas.microsoft.com/office/drawing/2014/main" xmlns="" val="19037922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7811880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14403458"/>
                    </a:ext>
                  </a:extLst>
                </a:gridCol>
              </a:tblGrid>
              <a:tr h="304333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  в рейтинге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 в рейтинге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 в рейтинге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1603730"/>
                  </a:ext>
                </a:extLst>
              </a:tr>
              <a:tr h="52528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1989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1998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 – 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абсолютный чемпион мира</a:t>
                      </a:r>
                      <a:endParaRPr lang="ru-RU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2007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0673404"/>
                  </a:ext>
                </a:extLst>
              </a:tr>
              <a:tr h="52528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1990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1999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2008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6612959"/>
                  </a:ext>
                </a:extLst>
              </a:tr>
              <a:tr h="30433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1991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2000 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4 золота)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 – 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абсолютный чемпион мира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2009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1787849"/>
                  </a:ext>
                </a:extLst>
              </a:tr>
              <a:tr h="724989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1992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29 (серебро)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2001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2010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2621567"/>
                  </a:ext>
                </a:extLst>
              </a:tr>
              <a:tr h="30433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1993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2002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2011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8476888"/>
                  </a:ext>
                </a:extLst>
              </a:tr>
              <a:tr h="52528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1994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 – </a:t>
                      </a:r>
                      <a:r>
                        <a:rPr lang="ru-RU" b="1" i="0" u="none" dirty="0" smtClean="0">
                          <a:solidFill>
                            <a:srgbClr val="FF0000"/>
                          </a:solidFill>
                          <a:effectLst/>
                        </a:rPr>
                        <a:t>абсолютный чемпион мира</a:t>
                      </a:r>
                      <a:endParaRPr lang="ru-RU" b="1" i="0" u="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2003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2012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4 золота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ru-RU" sz="2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8316035"/>
                  </a:ext>
                </a:extLst>
              </a:tr>
              <a:tr h="52528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1995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 – </a:t>
                      </a: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абсолютный чемпион мира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2004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4 золота)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2012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6197885"/>
                  </a:ext>
                </a:extLst>
              </a:tr>
              <a:tr h="52528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1996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2005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2014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2340731"/>
                  </a:ext>
                </a:extLst>
              </a:tr>
              <a:tr h="30433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1997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 – </a:t>
                      </a: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абсолютный чемпион мира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2006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2015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3362495"/>
                  </a:ext>
                </a:extLst>
              </a:tr>
              <a:tr h="3043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2016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1950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23" y="107579"/>
            <a:ext cx="10984777" cy="675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IOI 2016 </a:t>
            </a:r>
            <a:r>
              <a:rPr lang="ru-RU" dirty="0" smtClean="0"/>
              <a:t>  Россия, Казань,  </a:t>
            </a:r>
            <a:r>
              <a:rPr lang="en-US" dirty="0" smtClean="0"/>
              <a:t>1</a:t>
            </a:r>
            <a:r>
              <a:rPr lang="ru-RU" dirty="0" smtClean="0"/>
              <a:t>2</a:t>
            </a:r>
            <a:r>
              <a:rPr lang="en-US" dirty="0" smtClean="0"/>
              <a:t>-19 </a:t>
            </a:r>
            <a:r>
              <a:rPr lang="ru-RU" dirty="0" smtClean="0"/>
              <a:t>августа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Национальный Оргкомитет </a:t>
            </a:r>
            <a:r>
              <a:rPr lang="en-US" dirty="0" smtClean="0"/>
              <a:t>– 19</a:t>
            </a:r>
            <a:r>
              <a:rPr lang="ru-RU" dirty="0" smtClean="0"/>
              <a:t> представителей России</a:t>
            </a:r>
            <a:endParaRPr lang="ru-RU" dirty="0"/>
          </a:p>
          <a:p>
            <a:r>
              <a:rPr lang="ru-RU" dirty="0" smtClean="0"/>
              <a:t>Международные комитеты </a:t>
            </a:r>
            <a:r>
              <a:rPr lang="en-US" dirty="0" smtClean="0"/>
              <a:t>IOI</a:t>
            </a:r>
            <a:r>
              <a:rPr lang="ru-RU" dirty="0" smtClean="0"/>
              <a:t> </a:t>
            </a:r>
            <a:r>
              <a:rPr lang="en-US" dirty="0" smtClean="0"/>
              <a:t> - 28</a:t>
            </a:r>
            <a:r>
              <a:rPr lang="ru-RU" dirty="0" smtClean="0"/>
              <a:t> представителей разных стран</a:t>
            </a:r>
            <a:r>
              <a:rPr lang="en-US" dirty="0" smtClean="0"/>
              <a:t>;</a:t>
            </a:r>
            <a:endParaRPr lang="ru-RU" dirty="0"/>
          </a:p>
          <a:p>
            <a:r>
              <a:rPr lang="ru-RU" dirty="0" smtClean="0"/>
              <a:t>Научный комитет России</a:t>
            </a:r>
            <a:r>
              <a:rPr lang="en-US" dirty="0" smtClean="0"/>
              <a:t>- </a:t>
            </a:r>
            <a:r>
              <a:rPr lang="en-US" dirty="0"/>
              <a:t>22;</a:t>
            </a:r>
            <a:endParaRPr lang="ru-RU" dirty="0"/>
          </a:p>
          <a:p>
            <a:r>
              <a:rPr lang="ru-RU" dirty="0" smtClean="0"/>
              <a:t>Школьники - </a:t>
            </a:r>
            <a:r>
              <a:rPr lang="en-US" dirty="0" smtClean="0"/>
              <a:t>314</a:t>
            </a:r>
            <a:r>
              <a:rPr lang="ru-RU" dirty="0" smtClean="0"/>
              <a:t> участников олимпиады из 81 страны мира</a:t>
            </a:r>
            <a:r>
              <a:rPr lang="en-US" dirty="0" smtClean="0"/>
              <a:t>;</a:t>
            </a:r>
            <a:endParaRPr lang="ru-RU" dirty="0"/>
          </a:p>
          <a:p>
            <a:r>
              <a:rPr lang="ru-RU" dirty="0" smtClean="0"/>
              <a:t>Руководители и зам. руководителей команд стран мира</a:t>
            </a:r>
            <a:r>
              <a:rPr lang="en-US" dirty="0" smtClean="0"/>
              <a:t>- </a:t>
            </a:r>
            <a:r>
              <a:rPr lang="en-US" dirty="0"/>
              <a:t>154;</a:t>
            </a:r>
            <a:endParaRPr lang="ru-RU" dirty="0"/>
          </a:p>
          <a:p>
            <a:r>
              <a:rPr lang="ru-RU" dirty="0" smtClean="0"/>
              <a:t>Волонтеры - </a:t>
            </a:r>
            <a:r>
              <a:rPr lang="ru-RU" dirty="0"/>
              <a:t>85;</a:t>
            </a:r>
          </a:p>
          <a:p>
            <a:r>
              <a:rPr lang="ru-RU" dirty="0" smtClean="0"/>
              <a:t>Новые страны (в статусе обозревателей) - </a:t>
            </a:r>
            <a:r>
              <a:rPr lang="ru-RU" dirty="0"/>
              <a:t>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5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9734550" cy="68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10418880" cy="663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9" y="380570"/>
            <a:ext cx="11894622" cy="620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11962" cy="57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709" y="0"/>
            <a:ext cx="10248516" cy="698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223</TotalTime>
  <Words>261</Words>
  <Application>Microsoft Office PowerPoint</Application>
  <PresentationFormat>Широкоэкранный</PresentationFormat>
  <Paragraphs>138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Arial</vt:lpstr>
      <vt:lpstr>Calibri</vt:lpstr>
      <vt:lpstr>La mente</vt:lpstr>
      <vt:lpstr>WWW.ioi2016.ru </vt:lpstr>
      <vt:lpstr>Презентация PowerPoint</vt:lpstr>
      <vt:lpstr>Презентация PowerPoint</vt:lpstr>
      <vt:lpstr>IOI 2016   Россия, Казань,  12-19 августа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IOI конференция http://ioinformatics.org/oi_content_v10si.shtml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 28 олимпиад (1989-2016) всего на страну 111 медалей</vt:lpstr>
      <vt:lpstr>Рейтинг лучших российских участников (золотых) медалистов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 Tsvetkova</dc:creator>
  <cp:lastModifiedBy>Vladimir Kiryukhin</cp:lastModifiedBy>
  <cp:revision>27</cp:revision>
  <dcterms:created xsi:type="dcterms:W3CDTF">2016-12-20T16:46:46Z</dcterms:created>
  <dcterms:modified xsi:type="dcterms:W3CDTF">2016-12-21T18:29:51Z</dcterms:modified>
</cp:coreProperties>
</file>